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Urbanis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A5F0F1-F7BA-4230-954C-83BCEC5C2EB5}">
  <a:tblStyle styleId="{2BA5F0F1-F7BA-4230-954C-83BCEC5C2EB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F81B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F81B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bc481be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3abc481be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28.png"/><Relationship Id="rId3" Type="http://schemas.microsoft.com/office/2007/relationships/media" Target="../media/media7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media" Target="../media/media8.mp4"/><Relationship Id="rId11" Type="http://schemas.openxmlformats.org/officeDocument/2006/relationships/image" Target="../media/image26.png"/><Relationship Id="rId5" Type="http://schemas.openxmlformats.org/officeDocument/2006/relationships/video" Target="NULL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video" Target="../media/media7.mp4"/><Relationship Id="rId9" Type="http://schemas.openxmlformats.org/officeDocument/2006/relationships/image" Target="../media/image3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p4"/><Relationship Id="rId11" Type="http://schemas.openxmlformats.org/officeDocument/2006/relationships/image" Target="../media/image19.png"/><Relationship Id="rId5" Type="http://schemas.microsoft.com/office/2007/relationships/media" Target="../media/media3.mp4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t="6529" b="6529"/>
          <a:stretch/>
        </p:blipFill>
        <p:spPr>
          <a:xfrm>
            <a:off x="-7475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405750" y="1862708"/>
            <a:ext cx="696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Moto Vlogs </a:t>
            </a:r>
            <a:r>
              <a:rPr lang="en-US" sz="54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3429005"/>
            <a:ext cx="6629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AFFDE"/>
                </a:solidFill>
                <a:latin typeface="Urbanist"/>
                <a:ea typeface="Urbanist"/>
                <a:cs typeface="Urbanist"/>
                <a:sym typeface="Urbanist"/>
              </a:rPr>
              <a:t>An event-based frequency analysis of road hazards, infrastructure challenges, and traffic dynamics.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" y="-1101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 txBox="1"/>
          <p:nvPr/>
        </p:nvSpPr>
        <p:spPr>
          <a:xfrm>
            <a:off x="762000" y="762000"/>
            <a:ext cx="460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Insight 3: </a:t>
            </a:r>
            <a:r>
              <a:rPr lang="en-US" sz="3600" b="1" dirty="0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Wrong Side			 Driving</a:t>
            </a:r>
            <a:endParaRPr sz="3600" b="1" dirty="0">
              <a:solidFill>
                <a:srgbClr val="F5F5F5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762000" y="2057400"/>
            <a:ext cx="43815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762000" y="2571750"/>
            <a:ext cx="460057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6B6B"/>
                </a:solidFill>
                <a:latin typeface="Urbanist"/>
                <a:ea typeface="Urbanist"/>
                <a:cs typeface="Urbanist"/>
                <a:sym typeface="Urbanist"/>
              </a:rPr>
              <a:t>Wrong Side Driving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762000" y="3171825"/>
            <a:ext cx="4381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A specific and dangerous phenomenon observed in the data is vehicles approaching from the wrong direction (14 counts).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762000" y="4467225"/>
            <a:ext cx="4381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Unlike static obstacles like speed breakers, this is a dynamic and high-risk hazard that violates standard traffic expectations, requiring elite defensive driving skills to navigate safely.</a:t>
            </a:r>
            <a:endParaRPr/>
          </a:p>
        </p:txBody>
      </p:sp>
      <p:pic>
        <p:nvPicPr>
          <p:cNvPr id="4" name="vehicle wrong side">
            <a:hlinkClick r:id="" action="ppaction://media"/>
            <a:extLst>
              <a:ext uri="{FF2B5EF4-FFF2-40B4-BE49-F238E27FC236}">
                <a16:creationId xmlns:a16="http://schemas.microsoft.com/office/drawing/2014/main" id="{F55609CA-181D-4EAB-87CA-FC4720DFA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0470" r="17072" b="13063"/>
          <a:stretch/>
        </p:blipFill>
        <p:spPr>
          <a:xfrm>
            <a:off x="5615372" y="1652645"/>
            <a:ext cx="6345715" cy="3974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2586037"/>
            <a:ext cx="34924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349650" y="2586037"/>
            <a:ext cx="3492549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950" y="2586037"/>
            <a:ext cx="34924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/>
        </p:nvSpPr>
        <p:spPr>
          <a:xfrm>
            <a:off x="571500" y="5157787"/>
            <a:ext cx="349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Rickshaws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1512837" y="5510212"/>
            <a:ext cx="16097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Slow-moving traffic mix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4349650" y="5157787"/>
            <a:ext cx="349254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Traffic Density</a:t>
            </a:r>
            <a:endParaRPr/>
          </a:p>
        </p:txBody>
      </p:sp>
      <p:sp>
        <p:nvSpPr>
          <p:cNvPr id="263" name="Google Shape;263;p24"/>
          <p:cNvSpPr txBox="1"/>
          <p:nvPr/>
        </p:nvSpPr>
        <p:spPr>
          <a:xfrm>
            <a:off x="5090963" y="5510212"/>
            <a:ext cx="20097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High volume in narrow spaces</a:t>
            </a:r>
            <a:endParaRPr/>
          </a:p>
        </p:txBody>
      </p:sp>
      <p:sp>
        <p:nvSpPr>
          <p:cNvPr id="264" name="Google Shape;264;p24"/>
          <p:cNvSpPr txBox="1"/>
          <p:nvPr/>
        </p:nvSpPr>
        <p:spPr>
          <a:xfrm>
            <a:off x="8127950" y="5157787"/>
            <a:ext cx="349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Animal Activity</a:t>
            </a:r>
            <a:endParaRPr/>
          </a:p>
        </p:txBody>
      </p:sp>
      <p:sp>
        <p:nvSpPr>
          <p:cNvPr id="265" name="Google Shape;265;p24"/>
          <p:cNvSpPr txBox="1"/>
          <p:nvPr/>
        </p:nvSpPr>
        <p:spPr>
          <a:xfrm>
            <a:off x="8764488" y="5510212"/>
            <a:ext cx="22193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Unpredictable biological hazards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Regional Context</a:t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571500" y="1314450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rickshaw traffic">
            <a:hlinkClick r:id="" action="ppaction://media"/>
            <a:extLst>
              <a:ext uri="{FF2B5EF4-FFF2-40B4-BE49-F238E27FC236}">
                <a16:creationId xmlns:a16="http://schemas.microsoft.com/office/drawing/2014/main" id="{33633234-68B9-4C14-A15C-9F28B77EF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11536" t="6462" r="11097" b="14264"/>
          <a:stretch/>
        </p:blipFill>
        <p:spPr>
          <a:xfrm>
            <a:off x="561975" y="2786640"/>
            <a:ext cx="3492400" cy="1951467"/>
          </a:xfrm>
          <a:prstGeom prst="rect">
            <a:avLst/>
          </a:prstGeom>
        </p:spPr>
      </p:pic>
      <p:pic>
        <p:nvPicPr>
          <p:cNvPr id="3" name="traffic density">
            <a:hlinkClick r:id="" action="ppaction://media"/>
            <a:extLst>
              <a:ext uri="{FF2B5EF4-FFF2-40B4-BE49-F238E27FC236}">
                <a16:creationId xmlns:a16="http://schemas.microsoft.com/office/drawing/2014/main" id="{952AB4E4-32ED-4712-ACA3-153C42C805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18418" t="3304" r="13137" b="2391"/>
          <a:stretch/>
        </p:blipFill>
        <p:spPr>
          <a:xfrm>
            <a:off x="4413096" y="2786640"/>
            <a:ext cx="3365807" cy="2086860"/>
          </a:xfrm>
          <a:prstGeom prst="rect">
            <a:avLst/>
          </a:prstGeom>
        </p:spPr>
      </p:pic>
      <p:pic>
        <p:nvPicPr>
          <p:cNvPr id="4" name="animal activity">
            <a:hlinkClick r:id="" action="ppaction://media"/>
            <a:extLst>
              <a:ext uri="{FF2B5EF4-FFF2-40B4-BE49-F238E27FC236}">
                <a16:creationId xmlns:a16="http://schemas.microsoft.com/office/drawing/2014/main" id="{2D322258-B09A-4D7D-BE92-EAC3C2B491E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4018" end="1823.4"/>
                </p14:media>
              </p:ext>
            </p:extLst>
          </p:nvPr>
        </p:nvPicPr>
        <p:blipFill rotWithShape="1">
          <a:blip r:embed="rId15"/>
          <a:srcRect l="28087" t="20034" r="12759" b="7832"/>
          <a:stretch>
            <a:fillRect/>
          </a:stretch>
        </p:blipFill>
        <p:spPr>
          <a:xfrm>
            <a:off x="8137625" y="2767360"/>
            <a:ext cx="3492400" cy="1916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68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23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6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687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840384"/>
            <a:ext cx="5334000" cy="259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983259"/>
            <a:ext cx="5334000" cy="231070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962025" y="3230909"/>
            <a:ext cx="455295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8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962025" y="4278659"/>
            <a:ext cx="45529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Videos Analyzed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962025" y="4650134"/>
            <a:ext cx="45529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Urbanist"/>
                <a:ea typeface="Urbanist"/>
                <a:cs typeface="Urbanist"/>
                <a:sym typeface="Urbanist"/>
              </a:rPr>
              <a:t>Complete logs reviewed.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677025" y="3373784"/>
            <a:ext cx="45529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133m 11s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677025" y="4135784"/>
            <a:ext cx="45529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Total Watch Time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6677025" y="4507259"/>
            <a:ext cx="45529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Urbanist"/>
                <a:ea typeface="Urbanist"/>
                <a:cs typeface="Urbanist"/>
                <a:sym typeface="Urbanist"/>
              </a:rPr>
              <a:t>Over 2 hours of active footage.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Observation 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571500" y="1314450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81275"/>
            <a:ext cx="34924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581275"/>
            <a:ext cx="3492549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7950" y="2581275"/>
            <a:ext cx="34924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23225" y="2876550"/>
            <a:ext cx="29018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866775" y="3524250"/>
            <a:ext cx="304694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Observation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866775" y="3990975"/>
            <a:ext cx="29018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Systematically reviewed 8 moto vlog segments, vlogging start and end times for every discernible traffic event.</a:t>
            </a:r>
            <a:endParaRPr dirty="0"/>
          </a:p>
        </p:txBody>
      </p:sp>
      <p:sp>
        <p:nvSpPr>
          <p:cNvPr id="114" name="Google Shape;114;p15"/>
          <p:cNvSpPr txBox="1"/>
          <p:nvPr/>
        </p:nvSpPr>
        <p:spPr>
          <a:xfrm>
            <a:off x="4644925" y="3524250"/>
            <a:ext cx="3047099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Classification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4644925" y="3990975"/>
            <a:ext cx="290199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Events were normalized and grouped into distinct categories (e.g., "Pedestrian Activity", "Traffic Flow") to identify core trends.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8423225" y="3524250"/>
            <a:ext cx="304694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Quantification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8423225" y="3990975"/>
            <a:ext cx="29018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Calculated frequency counts for each category to determine the "Dominant Hazard" and "Infrastructure Load".</a:t>
            </a:r>
            <a:endParaRPr dirty="0"/>
          </a:p>
        </p:txBody>
      </p:sp>
      <p:pic>
        <p:nvPicPr>
          <p:cNvPr id="118" name="Google Shape;118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6775" y="2905125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44925" y="29051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Methodology &amp; Categorization</a:t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571500" y="1314450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23225" y="2876550"/>
            <a:ext cx="29018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75448" y="2795588"/>
            <a:ext cx="735211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840384"/>
            <a:ext cx="5334000" cy="259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840384"/>
            <a:ext cx="5334000" cy="259645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962025" y="3230909"/>
            <a:ext cx="455295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215+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962025" y="4278659"/>
            <a:ext cx="45529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Total Events Logged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962025" y="4650134"/>
            <a:ext cx="45529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Urbanist"/>
                <a:ea typeface="Urbanist"/>
                <a:cs typeface="Urbanist"/>
                <a:sym typeface="Urbanist"/>
              </a:rPr>
              <a:t>Across approx. 2 hours of footage.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6677025" y="3230909"/>
            <a:ext cx="455295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DEFF9A"/>
                </a:solidFill>
                <a:latin typeface="Urbanist"/>
                <a:ea typeface="Urbanist"/>
                <a:cs typeface="Urbanist"/>
                <a:sym typeface="Urbanist"/>
              </a:rPr>
              <a:t>12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6677025" y="4278659"/>
            <a:ext cx="45529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Distinct Categories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6677025" y="4650134"/>
            <a:ext cx="45529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Urbanist"/>
                <a:ea typeface="Urbanist"/>
                <a:cs typeface="Urbanist"/>
                <a:sym typeface="Urbanist"/>
              </a:rPr>
              <a:t>Ranging from infrastructure to animals.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Event &amp; Category Overview</a:t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571500" y="1314450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38100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44" name="Google Shape;144;p17"/>
          <p:cNvGraphicFramePr/>
          <p:nvPr/>
        </p:nvGraphicFramePr>
        <p:xfrm>
          <a:off x="702513" y="802462"/>
          <a:ext cx="10786975" cy="5562725"/>
        </p:xfrm>
        <a:graphic>
          <a:graphicData uri="http://schemas.openxmlformats.org/drawingml/2006/table">
            <a:tbl>
              <a:tblPr firstRow="1" bandRow="1">
                <a:noFill/>
                <a:tableStyleId>{2BA5F0F1-F7BA-4230-954C-83BCEC5C2EB5}</a:tableStyleId>
              </a:tblPr>
              <a:tblGrid>
                <a:gridCol w="336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25" b="1" i="0" u="none" strike="noStrike" cap="none">
                          <a:solidFill>
                            <a:srgbClr val="DEFF9A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Event Category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2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Count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25" b="1" i="0" u="none" strike="noStrike" cap="none">
                          <a:solidFill>
                            <a:srgbClr val="DEFF9A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Description / Notes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Pedestrian Activity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56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Walking, jaywalking, or standing on road.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Speed Breakers &amp; Bumps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52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Physical speed reducers and road bumps.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Overtaking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28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Rider passing others or being passed.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Crossings &amp; Intersections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20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Vehicles crossing the rider's path at junctions.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Wrong Side Driving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Vehicles approaching in the rider's lane (high risk).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Vehicle Ahead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14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Following distance behind other vehicles.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Traffic Jam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9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Standstill congestion or heavy gridlock.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Potholes/Road Defects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7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Significant damage to road surface.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Animal Activity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Dogs, cows, or other animals on carriageway.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Rickshaw Interaction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Interaction with slow-moving 3-wheelers.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Vehicle Parking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Vehicles entering or leaving parking spots.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Others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1" i="0" u="none" strike="noStrike" cap="none">
                          <a:solidFill>
                            <a:srgbClr val="FFFFFF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75" b="0" i="0" u="none" strike="noStrike" cap="none">
                          <a:solidFill>
                            <a:srgbClr val="CCCCCC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Includes accidents (1), tunnels (1), security checks (1).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5" name="Google Shape;145;p17"/>
          <p:cNvSpPr/>
          <p:nvPr/>
        </p:nvSpPr>
        <p:spPr>
          <a:xfrm>
            <a:off x="581025" y="1762125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3965971" y="1762125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471963" y="1762125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581025" y="2190750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3965971" y="2190750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5471963" y="2190750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581025" y="2619375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3965971" y="2619375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5471963" y="2619375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581025" y="3048000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965971" y="3048000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5471963" y="3048000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581025" y="3476625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3965971" y="3476625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5471963" y="3476625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581025" y="3905250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3965971" y="3905250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5471963" y="3905250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581025" y="4333875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965971" y="4333875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5471963" y="4333875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581025" y="4762500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3965971" y="4762500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5471963" y="4762500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581025" y="5191125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3965971" y="5191125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5471963" y="5191125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581025" y="5619750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3965971" y="5619750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5471963" y="5619750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581025" y="6048375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3965971" y="6048375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5471963" y="6048375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581025" y="6477000"/>
            <a:ext cx="3384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3965971" y="6477000"/>
            <a:ext cx="15060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5471963" y="6477000"/>
            <a:ext cx="6138900" cy="96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571500" y="-61912"/>
            <a:ext cx="11601600" cy="554100"/>
          </a:xfrm>
          <a:prstGeom prst="rect">
            <a:avLst/>
          </a:prstGeom>
          <a:noFill/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Detailed Event Inventory</a:t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571500" y="681037"/>
            <a:ext cx="11049000" cy="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990725"/>
            <a:ext cx="11049000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571500" y="5605462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888888"/>
                </a:solidFill>
                <a:latin typeface="Urbanist"/>
                <a:ea typeface="Urbanist"/>
                <a:cs typeface="Urbanist"/>
                <a:sym typeface="Urbanist"/>
              </a:rPr>
              <a:t>Pedestrians and Speed Breakers are the dominant factors, accounting for over 50% of all events.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Top 5 Event Frequencies</a:t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571500" y="1314450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23361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/>
          <p:nvPr/>
        </p:nvSpPr>
        <p:spPr>
          <a:xfrm>
            <a:off x="571500" y="2695575"/>
            <a:ext cx="5550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Pedestrian Activity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571500" y="3105150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With </a:t>
            </a:r>
            <a:r>
              <a:rPr lang="en-US" sz="1500" b="1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56 occurrences</a:t>
            </a: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, pedestrian activity is the single most critical factor in the South Asian riding environment.</a:t>
            </a:r>
            <a:endParaRPr/>
          </a:p>
        </p:txBody>
      </p:sp>
      <p:pic>
        <p:nvPicPr>
          <p:cNvPr id="200" name="Google Shape;200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50" y="2243137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 txBox="1"/>
          <p:nvPr/>
        </p:nvSpPr>
        <p:spPr>
          <a:xfrm>
            <a:off x="723900" y="3905250"/>
            <a:ext cx="38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762000" y="3905250"/>
            <a:ext cx="5095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High frequency of "jaywalking" or mid-block crossings.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723900" y="4210050"/>
            <a:ext cx="38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762000" y="4210050"/>
            <a:ext cx="50958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Pedestrians often share the carriageway due to lack of sidewalks.</a:t>
            </a: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571500" y="571500"/>
            <a:ext cx="1160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Insight 1: Vulnerable Road Users</a:t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571500" y="1314450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9" descr="image.png"/>
          <p:cNvPicPr preferRelativeResize="0"/>
          <p:nvPr/>
        </p:nvPicPr>
        <p:blipFill rotWithShape="1">
          <a:blip r:embed="rId6">
            <a:alphaModFix/>
          </a:blip>
          <a:srcRect t="11938" b="10739"/>
          <a:stretch/>
        </p:blipFill>
        <p:spPr>
          <a:xfrm>
            <a:off x="6334125" y="2275075"/>
            <a:ext cx="5267325" cy="37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78125" y="-636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723900" y="4210050"/>
            <a:ext cx="38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Vulnerable Road Users : More </a:t>
            </a:r>
            <a:r>
              <a:rPr lang="en-US" sz="3600" b="1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Example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571500" y="1314450"/>
            <a:ext cx="11049000" cy="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adestrian road crossing">
            <a:hlinkClick r:id="" action="ppaction://media"/>
            <a:extLst>
              <a:ext uri="{FF2B5EF4-FFF2-40B4-BE49-F238E27FC236}">
                <a16:creationId xmlns:a16="http://schemas.microsoft.com/office/drawing/2014/main" id="{3A0DC65B-B408-4D4D-92A0-25AF854FCA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43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8124" y="1773212"/>
            <a:ext cx="4032294" cy="2268165"/>
          </a:xfrm>
          <a:prstGeom prst="rect">
            <a:avLst/>
          </a:prstGeom>
        </p:spPr>
      </p:pic>
      <p:pic>
        <p:nvPicPr>
          <p:cNvPr id="3" name="padestrian Road crossing">
            <a:hlinkClick r:id="" action="ppaction://media"/>
            <a:extLst>
              <a:ext uri="{FF2B5EF4-FFF2-40B4-BE49-F238E27FC236}">
                <a16:creationId xmlns:a16="http://schemas.microsoft.com/office/drawing/2014/main" id="{968C6FA1-3A2A-4794-8F88-78B8C7BDFB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81584" y="1749858"/>
            <a:ext cx="4064000" cy="2286000"/>
          </a:xfrm>
          <a:prstGeom prst="rect">
            <a:avLst/>
          </a:prstGeom>
        </p:spPr>
      </p:pic>
      <p:pic>
        <p:nvPicPr>
          <p:cNvPr id="4" name="padestrian cross + rickshaw jam">
            <a:hlinkClick r:id="" action="ppaction://media"/>
            <a:extLst>
              <a:ext uri="{FF2B5EF4-FFF2-40B4-BE49-F238E27FC236}">
                <a16:creationId xmlns:a16="http://schemas.microsoft.com/office/drawing/2014/main" id="{6DA0A6F6-24D2-4F81-A260-15C12531343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3977" r="8966" b="12904"/>
          <a:stretch/>
        </p:blipFill>
        <p:spPr>
          <a:xfrm>
            <a:off x="3885875" y="4381574"/>
            <a:ext cx="4064000" cy="2067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9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2233612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4125" y="4141440"/>
            <a:ext cx="5286375" cy="120387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/>
          <p:nvPr/>
        </p:nvSpPr>
        <p:spPr>
          <a:xfrm>
            <a:off x="6334113" y="2934840"/>
            <a:ext cx="5550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Flow Interruption</a:t>
            </a:r>
            <a:endParaRPr sz="1800"/>
          </a:p>
        </p:txBody>
      </p:sp>
      <p:sp>
        <p:nvSpPr>
          <p:cNvPr id="227" name="Google Shape;227;p21"/>
          <p:cNvSpPr txBox="1"/>
          <p:nvPr/>
        </p:nvSpPr>
        <p:spPr>
          <a:xfrm>
            <a:off x="6334125" y="3341340"/>
            <a:ext cx="5286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The data recorded </a:t>
            </a:r>
            <a:r>
              <a:rPr lang="en-US" sz="1500" b="1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52+ instances</a:t>
            </a:r>
            <a:r>
              <a:rPr lang="en-US" sz="1500" b="0" i="0" u="none" strike="noStrike" cap="none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 of Speed Breakers, Road Bumps, or Potholes.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6562725" y="4331940"/>
            <a:ext cx="48672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"The road itself acts as a regulator. The high density of speed breakers forces a stop-and-go rhythm that increases travel time and physical fatigue for the rider."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Insight 2: </a:t>
            </a:r>
            <a:r>
              <a:rPr lang="en-US" sz="3600" b="1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Speed Breaker, Bumps &amp; pothole as </a:t>
            </a:r>
            <a:r>
              <a:rPr lang="en-US" sz="3600" b="1" i="0" u="none" strike="noStrike" cap="none">
                <a:solidFill>
                  <a:srgbClr val="F5F5F5"/>
                </a:solidFill>
                <a:latin typeface="Urbanist"/>
                <a:ea typeface="Urbanist"/>
                <a:cs typeface="Urbanist"/>
                <a:sym typeface="Urbanist"/>
              </a:rPr>
              <a:t>Obstacle</a:t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571500" y="1314450"/>
            <a:ext cx="11049000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peed breaker(1)">
            <a:hlinkClick r:id="" action="ppaction://media"/>
            <a:extLst>
              <a:ext uri="{FF2B5EF4-FFF2-40B4-BE49-F238E27FC236}">
                <a16:creationId xmlns:a16="http://schemas.microsoft.com/office/drawing/2014/main" id="{31B1DEE7-1A2C-4E02-804D-62B26904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2830" r="10922" b="9293"/>
          <a:stretch/>
        </p:blipFill>
        <p:spPr>
          <a:xfrm>
            <a:off x="487243" y="2652883"/>
            <a:ext cx="5381894" cy="2881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494</Words>
  <Application>Microsoft Office PowerPoint</Application>
  <PresentationFormat>Widescreen</PresentationFormat>
  <Paragraphs>89</Paragraphs>
  <Slides>11</Slides>
  <Notes>11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Urbanist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Adnan Chy</cp:lastModifiedBy>
  <cp:revision>18</cp:revision>
  <dcterms:modified xsi:type="dcterms:W3CDTF">2025-12-03T02:56:54Z</dcterms:modified>
</cp:coreProperties>
</file>